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5" r:id="rId4"/>
    <p:sldId id="257" r:id="rId5"/>
    <p:sldId id="258" r:id="rId6"/>
    <p:sldId id="259" r:id="rId7"/>
    <p:sldId id="261" r:id="rId8"/>
    <p:sldId id="260" r:id="rId9"/>
    <p:sldId id="276" r:id="rId10"/>
    <p:sldId id="271" r:id="rId11"/>
    <p:sldId id="272" r:id="rId12"/>
    <p:sldId id="274" r:id="rId13"/>
    <p:sldId id="264" r:id="rId14"/>
    <p:sldId id="266" r:id="rId15"/>
    <p:sldId id="267" r:id="rId16"/>
    <p:sldId id="268" r:id="rId17"/>
    <p:sldId id="269"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829700-5D8C-478B-981E-C13695532705}"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142971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829700-5D8C-478B-981E-C13695532705}"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8295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829700-5D8C-478B-981E-C13695532705}"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11305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829700-5D8C-478B-981E-C13695532705}"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231317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29700-5D8C-478B-981E-C13695532705}"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275737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829700-5D8C-478B-981E-C13695532705}" type="datetimeFigureOut">
              <a:rPr lang="en-GB" smtClean="0"/>
              <a:t>03/02/2016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199388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829700-5D8C-478B-981E-C13695532705}" type="datetimeFigureOut">
              <a:rPr lang="en-GB" smtClean="0"/>
              <a:t>03/02/2016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80839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829700-5D8C-478B-981E-C13695532705}" type="datetimeFigureOut">
              <a:rPr lang="en-GB" smtClean="0"/>
              <a:t>03/02/2016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161340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29700-5D8C-478B-981E-C13695532705}" type="datetimeFigureOut">
              <a:rPr lang="en-GB" smtClean="0"/>
              <a:t>03/02/2016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407278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29700-5D8C-478B-981E-C13695532705}" type="datetimeFigureOut">
              <a:rPr lang="en-GB" smtClean="0"/>
              <a:t>03/02/2016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311066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29700-5D8C-478B-981E-C13695532705}" type="datetimeFigureOut">
              <a:rPr lang="en-GB" smtClean="0"/>
              <a:t>03/02/2016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C8E7CC-E8F1-4C6E-8D65-D317989AA149}" type="slidenum">
              <a:rPr lang="en-GB" smtClean="0"/>
              <a:t>‹#›</a:t>
            </a:fld>
            <a:endParaRPr lang="en-GB"/>
          </a:p>
        </p:txBody>
      </p:sp>
    </p:spTree>
    <p:extLst>
      <p:ext uri="{BB962C8B-B14F-4D97-AF65-F5344CB8AC3E}">
        <p14:creationId xmlns:p14="http://schemas.microsoft.com/office/powerpoint/2010/main" val="326619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29700-5D8C-478B-981E-C13695532705}" type="datetimeFigureOut">
              <a:rPr lang="en-GB" smtClean="0"/>
              <a:t>03/02/2016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8E7CC-E8F1-4C6E-8D65-D317989AA149}" type="slidenum">
              <a:rPr lang="en-GB" smtClean="0"/>
              <a:t>‹#›</a:t>
            </a:fld>
            <a:endParaRPr lang="en-GB"/>
          </a:p>
        </p:txBody>
      </p:sp>
    </p:spTree>
    <p:extLst>
      <p:ext uri="{BB962C8B-B14F-4D97-AF65-F5344CB8AC3E}">
        <p14:creationId xmlns:p14="http://schemas.microsoft.com/office/powerpoint/2010/main" val="3834113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atemyplacement.co.uk/" TargetMode="External"/><Relationship Id="rId2" Type="http://schemas.openxmlformats.org/officeDocument/2006/relationships/hyperlink" Target="http://www.prospects.ac.uk/" TargetMode="External"/><Relationship Id="rId1" Type="http://schemas.openxmlformats.org/officeDocument/2006/relationships/slideLayout" Target="../slideLayouts/slideLayout2.xml"/><Relationship Id="rId6" Type="http://schemas.openxmlformats.org/officeDocument/2006/relationships/hyperlink" Target="http://www.e-placementscotland.com/" TargetMode="External"/><Relationship Id="rId5" Type="http://schemas.openxmlformats.org/officeDocument/2006/relationships/hyperlink" Target="http://www.targetjobs.com/" TargetMode="External"/><Relationship Id="rId4" Type="http://schemas.openxmlformats.org/officeDocument/2006/relationships/hyperlink" Target="http://www.gradcracker.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quatescotland.org.uk/students/careerwis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careers.jpmorgan.com/careers/programs/spring-wee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bsearlycareer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772400" cy="1584176"/>
          </a:xfrm>
          <a:solidFill>
            <a:schemeClr val="accent2">
              <a:lumMod val="20000"/>
              <a:lumOff val="80000"/>
            </a:schemeClr>
          </a:solidFill>
        </p:spPr>
        <p:txBody>
          <a:bodyPr>
            <a:normAutofit fontScale="90000"/>
          </a:bodyPr>
          <a:lstStyle/>
          <a:p>
            <a:r>
              <a:rPr lang="en-GB" sz="4000" dirty="0" smtClean="0"/>
              <a:t>Placements</a:t>
            </a:r>
            <a:r>
              <a:rPr lang="en-GB" sz="3200" dirty="0" smtClean="0"/>
              <a:t/>
            </a:r>
            <a:br>
              <a:rPr lang="en-GB" sz="3200" dirty="0" smtClean="0"/>
            </a:br>
            <a:r>
              <a:rPr lang="en-GB" sz="3200" dirty="0" smtClean="0"/>
              <a:t> </a:t>
            </a:r>
            <a:r>
              <a:rPr lang="en-GB" sz="3200" dirty="0"/>
              <a:t>in </a:t>
            </a:r>
            <a:r>
              <a:rPr lang="en-GB" sz="3200" b="1" dirty="0"/>
              <a:t>Computing </a:t>
            </a:r>
            <a:r>
              <a:rPr lang="en-GB" sz="3200" dirty="0"/>
              <a:t/>
            </a:r>
            <a:br>
              <a:rPr lang="en-GB" sz="3200" dirty="0"/>
            </a:br>
            <a:r>
              <a:rPr lang="en-GB" sz="3200" dirty="0"/>
              <a:t>&amp; </a:t>
            </a:r>
            <a:r>
              <a:rPr lang="en-GB" sz="3200" b="1" dirty="0"/>
              <a:t>Engineering &amp; the Built </a:t>
            </a:r>
            <a:r>
              <a:rPr lang="en-GB" sz="3200" b="1" dirty="0" smtClean="0"/>
              <a:t>Environment</a:t>
            </a:r>
            <a:endParaRPr lang="en-GB" sz="3200" b="1" dirty="0"/>
          </a:p>
        </p:txBody>
      </p:sp>
      <p:sp>
        <p:nvSpPr>
          <p:cNvPr id="3" name="Subtitle 2"/>
          <p:cNvSpPr>
            <a:spLocks noGrp="1"/>
          </p:cNvSpPr>
          <p:nvPr>
            <p:ph type="subTitle" idx="1"/>
          </p:nvPr>
        </p:nvSpPr>
        <p:spPr/>
        <p:txBody>
          <a:bodyPr/>
          <a:lstStyle/>
          <a:p>
            <a:r>
              <a:rPr lang="en-GB" dirty="0" smtClean="0">
                <a:solidFill>
                  <a:schemeClr val="tx1"/>
                </a:solidFill>
              </a:rPr>
              <a:t>Maureen Ronaldson</a:t>
            </a:r>
          </a:p>
          <a:p>
            <a:r>
              <a:rPr lang="en-GB" dirty="0" smtClean="0">
                <a:solidFill>
                  <a:schemeClr val="tx1"/>
                </a:solidFill>
              </a:rPr>
              <a:t>Placement Coordinator C91</a:t>
            </a:r>
            <a:endParaRPr lang="en-GB" dirty="0">
              <a:solidFill>
                <a:schemeClr val="tx1"/>
              </a:solidFill>
            </a:endParaRPr>
          </a:p>
        </p:txBody>
      </p:sp>
    </p:spTree>
    <p:extLst>
      <p:ext uri="{BB962C8B-B14F-4D97-AF65-F5344CB8AC3E}">
        <p14:creationId xmlns:p14="http://schemas.microsoft.com/office/powerpoint/2010/main" val="204787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l"/>
            <a:r>
              <a:rPr lang="en-GB" dirty="0" smtClean="0"/>
              <a:t>Placement Information</a:t>
            </a:r>
            <a:endParaRPr lang="en-GB" dirty="0"/>
          </a:p>
        </p:txBody>
      </p:sp>
      <p:sp>
        <p:nvSpPr>
          <p:cNvPr id="3" name="Content Placeholder 2"/>
          <p:cNvSpPr>
            <a:spLocks noGrp="1"/>
          </p:cNvSpPr>
          <p:nvPr>
            <p:ph idx="1"/>
          </p:nvPr>
        </p:nvSpPr>
        <p:spPr/>
        <p:txBody>
          <a:bodyPr>
            <a:normAutofit/>
          </a:bodyPr>
          <a:lstStyle/>
          <a:p>
            <a:pPr marL="0" indent="0">
              <a:buNone/>
            </a:pPr>
            <a:r>
              <a:rPr lang="en-GB" dirty="0"/>
              <a:t>Where can I find </a:t>
            </a:r>
            <a:r>
              <a:rPr lang="en-GB" dirty="0" smtClean="0"/>
              <a:t>information and jobs </a:t>
            </a:r>
            <a:r>
              <a:rPr lang="en-GB" dirty="0"/>
              <a:t>on </a:t>
            </a:r>
            <a:r>
              <a:rPr lang="en-GB" dirty="0" smtClean="0"/>
              <a:t>placements?</a:t>
            </a:r>
          </a:p>
          <a:p>
            <a:r>
              <a:rPr lang="en-GB" dirty="0" smtClean="0">
                <a:solidFill>
                  <a:srgbClr val="FF0000"/>
                </a:solidFill>
              </a:rPr>
              <a:t>Placement Office C91</a:t>
            </a:r>
          </a:p>
          <a:p>
            <a:r>
              <a:rPr lang="en-GB" b="1" dirty="0" smtClean="0"/>
              <a:t>Noticeboard outside your School Office</a:t>
            </a:r>
            <a:endParaRPr lang="en-GB" b="1" dirty="0"/>
          </a:p>
          <a:p>
            <a:r>
              <a:rPr lang="en-GB" dirty="0" smtClean="0">
                <a:solidFill>
                  <a:srgbClr val="FF0000"/>
                </a:solidFill>
              </a:rPr>
              <a:t>email – check daily</a:t>
            </a:r>
          </a:p>
          <a:p>
            <a:r>
              <a:rPr lang="en-GB" b="1" dirty="0"/>
              <a:t>Moodle work </a:t>
            </a:r>
            <a:r>
              <a:rPr lang="en-GB" b="1" dirty="0" smtClean="0"/>
              <a:t>placement resource pages</a:t>
            </a:r>
          </a:p>
          <a:p>
            <a:r>
              <a:rPr lang="en-GB" dirty="0" smtClean="0">
                <a:solidFill>
                  <a:srgbClr val="FF0000"/>
                </a:solidFill>
              </a:rPr>
              <a:t>Find your own placement by searching on websites.</a:t>
            </a:r>
            <a:endParaRPr lang="en-GB" dirty="0">
              <a:solidFill>
                <a:srgbClr val="FF0000"/>
              </a:solidFill>
            </a:endParaRPr>
          </a:p>
          <a:p>
            <a:endParaRPr lang="en-GB" dirty="0">
              <a:solidFill>
                <a:srgbClr val="FF0000"/>
              </a:solidFill>
            </a:endParaRPr>
          </a:p>
          <a:p>
            <a:pPr marL="0" indent="0">
              <a:buNone/>
            </a:pPr>
            <a:endParaRPr lang="en-GB" dirty="0">
              <a:solidFill>
                <a:srgbClr val="FF0000"/>
              </a:solidFill>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2956" t="4448" r="2116" b="84208"/>
          <a:stretch/>
        </p:blipFill>
        <p:spPr bwMode="auto">
          <a:xfrm>
            <a:off x="6732241" y="387754"/>
            <a:ext cx="1872208" cy="641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8104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GB" dirty="0" smtClean="0"/>
              <a:t> A few good websites….</a:t>
            </a:r>
            <a:endParaRPr lang="en-GB" dirty="0"/>
          </a:p>
        </p:txBody>
      </p:sp>
      <p:sp>
        <p:nvSpPr>
          <p:cNvPr id="3" name="Content Placeholder 2"/>
          <p:cNvSpPr>
            <a:spLocks noGrp="1"/>
          </p:cNvSpPr>
          <p:nvPr>
            <p:ph idx="1"/>
          </p:nvPr>
        </p:nvSpPr>
        <p:spPr/>
        <p:txBody>
          <a:bodyPr>
            <a:normAutofit fontScale="92500" lnSpcReduction="10000"/>
          </a:bodyPr>
          <a:lstStyle/>
          <a:p>
            <a:r>
              <a:rPr lang="en-GB" b="1" dirty="0"/>
              <a:t>Prospects    </a:t>
            </a:r>
            <a:r>
              <a:rPr lang="en-GB" b="1" dirty="0">
                <a:hlinkClick r:id="rId2"/>
              </a:rPr>
              <a:t>http://www.prospects.ac.uk</a:t>
            </a:r>
            <a:r>
              <a:rPr lang="en-GB" b="1" dirty="0" smtClean="0">
                <a:hlinkClick r:id="rId2"/>
              </a:rPr>
              <a:t>/</a:t>
            </a:r>
            <a:endParaRPr lang="en-GB" b="1" dirty="0" smtClean="0"/>
          </a:p>
          <a:p>
            <a:r>
              <a:rPr lang="en-GB" dirty="0" smtClean="0"/>
              <a:t>Rate My Placement </a:t>
            </a:r>
            <a:r>
              <a:rPr lang="en-GB" dirty="0" smtClean="0">
                <a:hlinkClick r:id="rId3"/>
              </a:rPr>
              <a:t>www.ratemyplacement.co.uk/</a:t>
            </a:r>
            <a:r>
              <a:rPr lang="en-GB" dirty="0" smtClean="0"/>
              <a:t> </a:t>
            </a:r>
          </a:p>
          <a:p>
            <a:pPr marL="0" indent="0">
              <a:buNone/>
            </a:pPr>
            <a:endParaRPr lang="en-GB" dirty="0" smtClean="0"/>
          </a:p>
          <a:p>
            <a:r>
              <a:rPr lang="en-GB" b="1" dirty="0" err="1" smtClean="0"/>
              <a:t>Gradcracker</a:t>
            </a:r>
            <a:r>
              <a:rPr lang="en-GB" b="1" dirty="0" smtClean="0"/>
              <a:t>  </a:t>
            </a:r>
            <a:r>
              <a:rPr lang="en-GB" b="1" dirty="0" smtClean="0">
                <a:hlinkClick r:id="rId4"/>
              </a:rPr>
              <a:t>www.gradcracker.com</a:t>
            </a:r>
            <a:r>
              <a:rPr lang="en-GB" b="1" dirty="0" smtClean="0"/>
              <a:t> </a:t>
            </a:r>
          </a:p>
          <a:p>
            <a:endParaRPr lang="en-GB" b="1" dirty="0" smtClean="0"/>
          </a:p>
          <a:p>
            <a:r>
              <a:rPr lang="en-GB" dirty="0" smtClean="0"/>
              <a:t>Target Jobs </a:t>
            </a:r>
            <a:r>
              <a:rPr lang="en-GB" dirty="0" smtClean="0">
                <a:hlinkClick r:id="rId5"/>
              </a:rPr>
              <a:t>www.targetjobs.com</a:t>
            </a:r>
            <a:endParaRPr lang="en-GB" dirty="0" smtClean="0"/>
          </a:p>
          <a:p>
            <a:endParaRPr lang="en-GB" dirty="0" smtClean="0"/>
          </a:p>
          <a:p>
            <a:r>
              <a:rPr lang="en-GB" dirty="0" smtClean="0"/>
              <a:t>e-</a:t>
            </a:r>
            <a:r>
              <a:rPr lang="en-GB" dirty="0" err="1" smtClean="0"/>
              <a:t>PlacementScotland</a:t>
            </a:r>
            <a:r>
              <a:rPr lang="en-GB" dirty="0" smtClean="0"/>
              <a:t>  </a:t>
            </a:r>
            <a:r>
              <a:rPr lang="en-GB" sz="2400" dirty="0" smtClean="0">
                <a:hlinkClick r:id="rId6"/>
              </a:rPr>
              <a:t>www.e-placementscotland.com</a:t>
            </a:r>
            <a:endParaRPr lang="en-GB" sz="2400" dirty="0" smtClean="0"/>
          </a:p>
          <a:p>
            <a:endParaRPr lang="en-GB" sz="2400" dirty="0"/>
          </a:p>
        </p:txBody>
      </p:sp>
    </p:spTree>
    <p:extLst>
      <p:ext uri="{BB962C8B-B14F-4D97-AF65-F5344CB8AC3E}">
        <p14:creationId xmlns:p14="http://schemas.microsoft.com/office/powerpoint/2010/main" val="292013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accent2">
              <a:lumMod val="20000"/>
              <a:lumOff val="80000"/>
            </a:schemeClr>
          </a:solidFill>
        </p:spPr>
        <p:txBody>
          <a:bodyPr>
            <a:normAutofit fontScale="90000"/>
          </a:bodyPr>
          <a:lstStyle/>
          <a:p>
            <a:pPr algn="l"/>
            <a:r>
              <a:rPr lang="en-GB" altLang="en-US" dirty="0" smtClean="0"/>
              <a:t>Why start thinking about</a:t>
            </a:r>
            <a:br>
              <a:rPr lang="en-GB" altLang="en-US" dirty="0" smtClean="0"/>
            </a:br>
            <a:r>
              <a:rPr lang="en-GB" altLang="en-US" dirty="0" smtClean="0"/>
              <a:t> work experience now?</a:t>
            </a:r>
          </a:p>
        </p:txBody>
      </p:sp>
      <p:sp>
        <p:nvSpPr>
          <p:cNvPr id="8195" name="Content Placeholder 2"/>
          <p:cNvSpPr>
            <a:spLocks noGrp="1"/>
          </p:cNvSpPr>
          <p:nvPr>
            <p:ph idx="1"/>
          </p:nvPr>
        </p:nvSpPr>
        <p:spPr>
          <a:xfrm>
            <a:off x="346075" y="2087563"/>
            <a:ext cx="8448675" cy="4229100"/>
          </a:xfrm>
        </p:spPr>
        <p:txBody>
          <a:bodyPr>
            <a:normAutofit fontScale="40000" lnSpcReduction="20000"/>
          </a:bodyPr>
          <a:lstStyle/>
          <a:p>
            <a:pPr marL="0" indent="0">
              <a:buFontTx/>
              <a:buNone/>
              <a:defRPr/>
            </a:pPr>
            <a:r>
              <a:rPr lang="en-GB" dirty="0" smtClean="0"/>
              <a:t>     </a:t>
            </a:r>
          </a:p>
          <a:p>
            <a:pPr>
              <a:defRPr/>
            </a:pPr>
            <a:r>
              <a:rPr lang="en-GB" sz="5900" dirty="0" smtClean="0"/>
              <a:t>Employers are looking for applicants who have had some experience in the industry. </a:t>
            </a:r>
          </a:p>
          <a:p>
            <a:pPr marL="0" indent="0">
              <a:buNone/>
              <a:defRPr/>
            </a:pPr>
            <a:endParaRPr lang="en-GB" sz="5900" dirty="0" smtClean="0"/>
          </a:p>
          <a:p>
            <a:pPr>
              <a:defRPr/>
            </a:pPr>
            <a:r>
              <a:rPr lang="en-GB" sz="5900" dirty="0" smtClean="0">
                <a:solidFill>
                  <a:srgbClr val="FF0000"/>
                </a:solidFill>
              </a:rPr>
              <a:t>50% </a:t>
            </a:r>
            <a:r>
              <a:rPr lang="en-GB" sz="5900" dirty="0" smtClean="0"/>
              <a:t>of placement students get offered a permanent job when they graduate.</a:t>
            </a:r>
          </a:p>
          <a:p>
            <a:pPr marL="0" indent="0">
              <a:buNone/>
              <a:defRPr/>
            </a:pPr>
            <a:endParaRPr lang="en-GB" sz="5900" dirty="0" smtClean="0"/>
          </a:p>
          <a:p>
            <a:pPr>
              <a:defRPr/>
            </a:pPr>
            <a:r>
              <a:rPr lang="en-GB" sz="5900" dirty="0" smtClean="0"/>
              <a:t>Results from our survey indicate  in </a:t>
            </a:r>
            <a:r>
              <a:rPr lang="en-GB" sz="5900" dirty="0" smtClean="0">
                <a:solidFill>
                  <a:srgbClr val="FF0000"/>
                </a:solidFill>
              </a:rPr>
              <a:t>80/90% </a:t>
            </a:r>
            <a:r>
              <a:rPr lang="en-GB" sz="5900" dirty="0" smtClean="0"/>
              <a:t>of cases </a:t>
            </a:r>
            <a:r>
              <a:rPr lang="en-GB" sz="5900" b="1" dirty="0" smtClean="0">
                <a:solidFill>
                  <a:srgbClr val="FF0000"/>
                </a:solidFill>
              </a:rPr>
              <a:t>computing &amp; engineering</a:t>
            </a:r>
            <a:r>
              <a:rPr lang="en-GB" sz="5900" dirty="0" smtClean="0"/>
              <a:t> students are offered a permanent position.</a:t>
            </a:r>
          </a:p>
          <a:p>
            <a:pPr marL="0" indent="0">
              <a:buFontTx/>
              <a:buNone/>
              <a:defRPr/>
            </a:pPr>
            <a:endParaRPr lang="en-GB" dirty="0" smtClean="0"/>
          </a:p>
          <a:p>
            <a:pPr marL="0" indent="0" algn="ctr">
              <a:buFontTx/>
              <a:buNone/>
              <a:defRPr/>
            </a:pPr>
            <a:endParaRPr lang="en-GB" dirty="0" smtClean="0"/>
          </a:p>
          <a:p>
            <a:pPr marL="0" indent="0" algn="ctr">
              <a:buFontTx/>
              <a:buNone/>
              <a:defRPr/>
            </a:pPr>
            <a:endParaRPr lang="en-GB" dirty="0"/>
          </a:p>
          <a:p>
            <a:pPr marL="0" indent="0">
              <a:buFontTx/>
              <a:buNone/>
              <a:defRPr/>
            </a:pPr>
            <a:endParaRPr lang="en-GB" dirty="0" smtClean="0"/>
          </a:p>
          <a:p>
            <a:pPr marL="0" indent="0">
              <a:buFontTx/>
              <a:buNone/>
              <a:defRPr/>
            </a:pPr>
            <a:r>
              <a:rPr lang="en-GB" dirty="0" smtClean="0"/>
              <a:t>      </a:t>
            </a:r>
            <a:r>
              <a:rPr lang="en-GB" sz="3200" dirty="0" smtClean="0"/>
              <a:t> </a:t>
            </a:r>
          </a:p>
          <a:p>
            <a:pPr marL="0" indent="0" algn="ctr">
              <a:buFontTx/>
              <a:buNone/>
              <a:defRPr/>
            </a:pPr>
            <a:endParaRPr lang="en-GB" sz="3200" dirty="0" smtClean="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2956" t="4448" r="2116" b="84208"/>
          <a:stretch/>
        </p:blipFill>
        <p:spPr bwMode="auto">
          <a:xfrm>
            <a:off x="6732241" y="387754"/>
            <a:ext cx="1872208" cy="641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04835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GB" dirty="0" smtClean="0"/>
              <a:t>What do I need to apply?</a:t>
            </a:r>
            <a:endParaRPr lang="en-GB" dirty="0"/>
          </a:p>
        </p:txBody>
      </p:sp>
      <p:sp>
        <p:nvSpPr>
          <p:cNvPr id="3" name="Content Placeholder 2"/>
          <p:cNvSpPr>
            <a:spLocks noGrp="1"/>
          </p:cNvSpPr>
          <p:nvPr>
            <p:ph idx="1"/>
          </p:nvPr>
        </p:nvSpPr>
        <p:spPr>
          <a:solidFill>
            <a:schemeClr val="accent2">
              <a:lumMod val="20000"/>
              <a:lumOff val="80000"/>
            </a:schemeClr>
          </a:solidFill>
        </p:spPr>
        <p:txBody>
          <a:bodyPr/>
          <a:lstStyle/>
          <a:p>
            <a:r>
              <a:rPr lang="en-GB" dirty="0" smtClean="0"/>
              <a:t>A good CV</a:t>
            </a:r>
          </a:p>
          <a:p>
            <a:r>
              <a:rPr lang="en-GB" dirty="0" smtClean="0"/>
              <a:t>Cover Letter</a:t>
            </a:r>
          </a:p>
          <a:p>
            <a:endParaRPr lang="en-GB" dirty="0"/>
          </a:p>
          <a:p>
            <a:r>
              <a:rPr lang="en-GB" dirty="0" smtClean="0"/>
              <a:t>CV drop-ins Student Hub 2-4pm (see Careers portal)</a:t>
            </a:r>
          </a:p>
          <a:p>
            <a:r>
              <a:rPr lang="en-GB" dirty="0" smtClean="0"/>
              <a:t>CV checked at Placement Office C91</a:t>
            </a:r>
            <a:endParaRPr lang="en-GB" dirty="0"/>
          </a:p>
        </p:txBody>
      </p:sp>
    </p:spTree>
    <p:extLst>
      <p:ext uri="{BB962C8B-B14F-4D97-AF65-F5344CB8AC3E}">
        <p14:creationId xmlns:p14="http://schemas.microsoft.com/office/powerpoint/2010/main" val="353636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GB" dirty="0" smtClean="0"/>
              <a:t>Placement Office C91</a:t>
            </a:r>
            <a:endParaRPr lang="en-GB" dirty="0"/>
          </a:p>
        </p:txBody>
      </p:sp>
      <p:sp>
        <p:nvSpPr>
          <p:cNvPr id="3" name="Content Placeholder 2"/>
          <p:cNvSpPr>
            <a:spLocks noGrp="1"/>
          </p:cNvSpPr>
          <p:nvPr>
            <p:ph idx="1"/>
          </p:nvPr>
        </p:nvSpPr>
        <p:spPr/>
        <p:txBody>
          <a:bodyPr>
            <a:normAutofit/>
          </a:bodyPr>
          <a:lstStyle/>
          <a:p>
            <a:pPr marL="0" indent="0">
              <a:buNone/>
            </a:pPr>
            <a:r>
              <a:rPr lang="en-GB" dirty="0"/>
              <a:t> </a:t>
            </a:r>
            <a:r>
              <a:rPr lang="en-GB" dirty="0" smtClean="0"/>
              <a:t>   </a:t>
            </a:r>
            <a:r>
              <a:rPr lang="en-GB" sz="3000" dirty="0" smtClean="0"/>
              <a:t>Call in for:</a:t>
            </a:r>
          </a:p>
          <a:p>
            <a:r>
              <a:rPr lang="en-GB" sz="3000" dirty="0" smtClean="0"/>
              <a:t> support with CV &amp; online applications</a:t>
            </a:r>
          </a:p>
          <a:p>
            <a:endParaRPr lang="en-GB" sz="3000" dirty="0" smtClean="0"/>
          </a:p>
          <a:p>
            <a:r>
              <a:rPr lang="en-GB" sz="3000" dirty="0" smtClean="0"/>
              <a:t>advice on which companies have jobs and how to target</a:t>
            </a:r>
          </a:p>
          <a:p>
            <a:pPr marL="0" indent="0">
              <a:buNone/>
            </a:pPr>
            <a:endParaRPr lang="en-GB" sz="3000" dirty="0" smtClean="0"/>
          </a:p>
          <a:p>
            <a:r>
              <a:rPr lang="en-GB" sz="3000" dirty="0" smtClean="0"/>
              <a:t> Information from companies who are recruiting</a:t>
            </a:r>
          </a:p>
          <a:p>
            <a:pPr marL="0" indent="0">
              <a:buNone/>
            </a:pPr>
            <a:r>
              <a:rPr lang="en-GB" sz="3000" dirty="0" smtClean="0"/>
              <a:t> </a:t>
            </a:r>
            <a:endParaRPr lang="en-GB" sz="3000" dirty="0"/>
          </a:p>
        </p:txBody>
      </p:sp>
    </p:spTree>
    <p:extLst>
      <p:ext uri="{BB962C8B-B14F-4D97-AF65-F5344CB8AC3E}">
        <p14:creationId xmlns:p14="http://schemas.microsoft.com/office/powerpoint/2010/main" val="105833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162524"/>
            <a:ext cx="8448675" cy="695325"/>
          </a:xfrm>
          <a:solidFill>
            <a:schemeClr val="accent2">
              <a:lumMod val="20000"/>
              <a:lumOff val="80000"/>
            </a:schemeClr>
          </a:solidFill>
        </p:spPr>
        <p:txBody>
          <a:bodyPr>
            <a:normAutofit fontScale="90000"/>
          </a:bodyPr>
          <a:lstStyle/>
          <a:p>
            <a:r>
              <a:rPr lang="en-US" dirty="0" smtClean="0">
                <a:solidFill>
                  <a:srgbClr val="800000"/>
                </a:solidFill>
              </a:rPr>
              <a:t>Careers at Edinburgh Napier</a:t>
            </a:r>
            <a:endParaRPr lang="en-US" dirty="0">
              <a:solidFill>
                <a:srgbClr val="800000"/>
              </a:solidFill>
            </a:endParaRPr>
          </a:p>
        </p:txBody>
      </p:sp>
      <p:sp>
        <p:nvSpPr>
          <p:cNvPr id="3" name="Content Placeholder 2"/>
          <p:cNvSpPr>
            <a:spLocks noGrp="1"/>
          </p:cNvSpPr>
          <p:nvPr>
            <p:ph idx="1"/>
          </p:nvPr>
        </p:nvSpPr>
        <p:spPr>
          <a:xfrm>
            <a:off x="347663" y="1046448"/>
            <a:ext cx="8448675" cy="5022275"/>
          </a:xfrm>
        </p:spPr>
        <p:txBody>
          <a:bodyPr>
            <a:normAutofit/>
          </a:bodyPr>
          <a:lstStyle/>
          <a:p>
            <a:r>
              <a:rPr lang="en-US" sz="2000" dirty="0" smtClean="0"/>
              <a:t>Application, CV and interview support</a:t>
            </a:r>
          </a:p>
          <a:p>
            <a:endParaRPr lang="en-US" sz="2000" dirty="0"/>
          </a:p>
          <a:p>
            <a:r>
              <a:rPr lang="en-US" sz="2000" dirty="0" smtClean="0"/>
              <a:t>Career information, education and guidance- open workshop </a:t>
            </a:r>
            <a:r>
              <a:rPr lang="en-US" sz="2000" dirty="0" err="1" smtClean="0"/>
              <a:t>programme</a:t>
            </a:r>
            <a:r>
              <a:rPr lang="en-US" sz="2000" dirty="0" smtClean="0"/>
              <a:t>  and integrated sessions</a:t>
            </a:r>
          </a:p>
          <a:p>
            <a:pPr marL="0" indent="0">
              <a:buNone/>
            </a:pPr>
            <a:endParaRPr lang="en-US" sz="2000" dirty="0" smtClean="0"/>
          </a:p>
          <a:p>
            <a:r>
              <a:rPr lang="en-US" sz="2000" dirty="0" smtClean="0"/>
              <a:t>One to one guidance appointments- Mondays, Tuesdays, Wednesdays and Thursdays 2-4pm Merchiston Campus Student Hub and Room C83c</a:t>
            </a:r>
          </a:p>
          <a:p>
            <a:endParaRPr lang="en-US" sz="2000" dirty="0"/>
          </a:p>
          <a:p>
            <a:pPr marL="0" indent="0">
              <a:buNone/>
            </a:pPr>
            <a:r>
              <a:rPr lang="en-US" sz="2000" dirty="0" smtClean="0"/>
              <a:t>      </a:t>
            </a:r>
            <a:r>
              <a:rPr lang="en-US" sz="2000" b="1" dirty="0" smtClean="0">
                <a:solidFill>
                  <a:srgbClr val="FF0000"/>
                </a:solidFill>
              </a:rPr>
              <a:t>Book via </a:t>
            </a:r>
            <a:r>
              <a:rPr lang="en-US" sz="2000" b="1" dirty="0" err="1" smtClean="0">
                <a:solidFill>
                  <a:srgbClr val="FF0000"/>
                </a:solidFill>
              </a:rPr>
              <a:t>MyNapier</a:t>
            </a:r>
            <a:r>
              <a:rPr lang="en-US" sz="2000" b="1" dirty="0" smtClean="0">
                <a:solidFill>
                  <a:srgbClr val="FF0000"/>
                </a:solidFill>
              </a:rPr>
              <a:t>/Careers and Development /one to one guidance</a:t>
            </a:r>
          </a:p>
          <a:p>
            <a:pPr marL="0" indent="0">
              <a:buNone/>
            </a:pPr>
            <a:endParaRPr lang="en-US" sz="2000" dirty="0" smtClean="0"/>
          </a:p>
          <a:p>
            <a:r>
              <a:rPr lang="en-US" sz="2000" dirty="0" smtClean="0"/>
              <a:t>Ask Careers email service AskCareers@napier.ac.uk</a:t>
            </a:r>
            <a:endParaRPr lang="en-US" sz="2000" dirty="0" smtClean="0">
              <a:solidFill>
                <a:srgbClr val="800000"/>
              </a:solidFill>
            </a:endParaRPr>
          </a:p>
          <a:p>
            <a:endParaRPr lang="en-US" sz="2000" dirty="0" smtClean="0">
              <a:solidFill>
                <a:srgbClr val="800000"/>
              </a:solidFill>
            </a:endParaRPr>
          </a:p>
          <a:p>
            <a:endParaRPr lang="en-US" dirty="0" smtClean="0"/>
          </a:p>
          <a:p>
            <a:endParaRPr lang="en-US" dirty="0"/>
          </a:p>
        </p:txBody>
      </p:sp>
    </p:spTree>
    <p:extLst>
      <p:ext uri="{BB962C8B-B14F-4D97-AF65-F5344CB8AC3E}">
        <p14:creationId xmlns:p14="http://schemas.microsoft.com/office/powerpoint/2010/main" val="3844686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GB" dirty="0" smtClean="0"/>
              <a:t>Saltire summer placements</a:t>
            </a:r>
            <a:endParaRPr lang="en-GB" dirty="0"/>
          </a:p>
        </p:txBody>
      </p:sp>
      <p:sp>
        <p:nvSpPr>
          <p:cNvPr id="3" name="Content Placeholder 2"/>
          <p:cNvSpPr>
            <a:spLocks noGrp="1"/>
          </p:cNvSpPr>
          <p:nvPr>
            <p:ph idx="1"/>
          </p:nvPr>
        </p:nvSpPr>
        <p:spPr/>
        <p:txBody>
          <a:bodyPr/>
          <a:lstStyle/>
          <a:p>
            <a:pPr marL="0" indent="0">
              <a:buNone/>
            </a:pPr>
            <a:r>
              <a:rPr lang="en-GB" dirty="0"/>
              <a:t> </a:t>
            </a:r>
            <a:r>
              <a:rPr lang="en-GB" dirty="0" smtClean="0"/>
              <a:t>   Saltire </a:t>
            </a:r>
            <a:r>
              <a:rPr lang="en-GB" dirty="0"/>
              <a:t>Scholars </a:t>
            </a:r>
            <a:r>
              <a:rPr lang="en-GB" sz="1800" dirty="0" smtClean="0"/>
              <a:t>:http</a:t>
            </a:r>
            <a:r>
              <a:rPr lang="en-GB" sz="1800" dirty="0"/>
              <a:t>://</a:t>
            </a:r>
            <a:r>
              <a:rPr lang="en-GB" sz="1800" dirty="0" smtClean="0"/>
              <a:t>www.saltirefoundation.com/scholars</a:t>
            </a:r>
          </a:p>
          <a:p>
            <a:r>
              <a:rPr lang="en-GB" dirty="0"/>
              <a:t>o</a:t>
            </a:r>
            <a:r>
              <a:rPr lang="en-GB" dirty="0" smtClean="0"/>
              <a:t>pens for applications 27</a:t>
            </a:r>
            <a:r>
              <a:rPr lang="en-GB" baseline="30000" dirty="0" smtClean="0"/>
              <a:t>th</a:t>
            </a:r>
            <a:r>
              <a:rPr lang="en-GB" dirty="0" smtClean="0"/>
              <a:t> Jan – 24</a:t>
            </a:r>
            <a:r>
              <a:rPr lang="en-GB" baseline="30000" dirty="0" smtClean="0"/>
              <a:t>th</a:t>
            </a:r>
            <a:r>
              <a:rPr lang="en-GB" dirty="0" smtClean="0"/>
              <a:t> Feb</a:t>
            </a:r>
          </a:p>
          <a:p>
            <a:r>
              <a:rPr lang="en-GB" dirty="0" smtClean="0"/>
              <a:t>Paid summer placements + flights -UK/Overseas companies</a:t>
            </a:r>
            <a:endParaRPr lang="en-GB" dirty="0"/>
          </a:p>
          <a:p>
            <a:r>
              <a:rPr lang="en-GB" dirty="0" smtClean="0"/>
              <a:t>Online application – competency based Qs</a:t>
            </a:r>
          </a:p>
          <a:p>
            <a:r>
              <a:rPr lang="en-GB" dirty="0" smtClean="0"/>
              <a:t>Call in to C91 for support </a:t>
            </a:r>
            <a:endParaRPr lang="en-GB" dirty="0"/>
          </a:p>
        </p:txBody>
      </p:sp>
    </p:spTree>
    <p:extLst>
      <p:ext uri="{BB962C8B-B14F-4D97-AF65-F5344CB8AC3E}">
        <p14:creationId xmlns:p14="http://schemas.microsoft.com/office/powerpoint/2010/main" val="113604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GB" dirty="0" err="1" smtClean="0"/>
              <a:t>CareerWise</a:t>
            </a:r>
            <a:r>
              <a:rPr lang="en-GB" dirty="0" smtClean="0"/>
              <a:t> Placements</a:t>
            </a:r>
            <a:endParaRPr lang="en-GB" dirty="0"/>
          </a:p>
        </p:txBody>
      </p:sp>
      <p:sp>
        <p:nvSpPr>
          <p:cNvPr id="3" name="Content Placeholder 2"/>
          <p:cNvSpPr>
            <a:spLocks noGrp="1"/>
          </p:cNvSpPr>
          <p:nvPr>
            <p:ph idx="1"/>
          </p:nvPr>
        </p:nvSpPr>
        <p:spPr/>
        <p:txBody>
          <a:bodyPr>
            <a:normAutofit fontScale="85000" lnSpcReduction="10000"/>
          </a:bodyPr>
          <a:lstStyle/>
          <a:p>
            <a:r>
              <a:rPr lang="en-GB" dirty="0" err="1" smtClean="0"/>
              <a:t>CareerWise</a:t>
            </a:r>
            <a:r>
              <a:rPr lang="en-GB" dirty="0" smtClean="0"/>
              <a:t> find placements for female students in SET</a:t>
            </a:r>
          </a:p>
          <a:p>
            <a:r>
              <a:rPr lang="en-GB" b="1" dirty="0" smtClean="0"/>
              <a:t>Open for applications on 8</a:t>
            </a:r>
            <a:r>
              <a:rPr lang="en-GB" b="1" baseline="30000" dirty="0" smtClean="0"/>
              <a:t>th</a:t>
            </a:r>
            <a:r>
              <a:rPr lang="en-GB" b="1" dirty="0" smtClean="0"/>
              <a:t> Feb</a:t>
            </a:r>
            <a:r>
              <a:rPr lang="en-GB" dirty="0" smtClean="0"/>
              <a:t>. </a:t>
            </a:r>
            <a:r>
              <a:rPr lang="en-GB" sz="2800" dirty="0"/>
              <a:t>A</a:t>
            </a:r>
            <a:r>
              <a:rPr lang="en-GB" sz="2800" dirty="0" smtClean="0"/>
              <a:t> </a:t>
            </a:r>
            <a:r>
              <a:rPr lang="en-GB" sz="2800" dirty="0"/>
              <a:t>full list of placement details will be available from the </a:t>
            </a:r>
            <a:r>
              <a:rPr lang="en-GB" sz="2800" u="sng" dirty="0">
                <a:hlinkClick r:id="rId2"/>
              </a:rPr>
              <a:t>Equate Scotland</a:t>
            </a:r>
            <a:r>
              <a:rPr lang="en-GB" sz="2800" dirty="0"/>
              <a:t> </a:t>
            </a:r>
            <a:r>
              <a:rPr lang="en-GB" sz="2800" dirty="0" smtClean="0"/>
              <a:t>website and how to apply. </a:t>
            </a:r>
          </a:p>
          <a:p>
            <a:r>
              <a:rPr lang="en-GB" sz="2800" dirty="0" smtClean="0"/>
              <a:t>Eligibility criteria: female, matriculated at a Scottish University, studying SET related subject, eligible to work in the UK</a:t>
            </a:r>
            <a:endParaRPr lang="en-GB" sz="2800" dirty="0"/>
          </a:p>
          <a:p>
            <a:endParaRPr lang="en-GB" dirty="0" smtClean="0"/>
          </a:p>
          <a:p>
            <a:r>
              <a:rPr lang="en-GB" dirty="0" smtClean="0"/>
              <a:t>EDF Energy summer placement for female students now open for applications – </a:t>
            </a:r>
          </a:p>
          <a:p>
            <a:r>
              <a:rPr lang="en-GB" b="1" dirty="0" smtClean="0"/>
              <a:t>closing date 7</a:t>
            </a:r>
            <a:r>
              <a:rPr lang="en-GB" b="1" baseline="30000" dirty="0" smtClean="0"/>
              <a:t>th</a:t>
            </a:r>
            <a:r>
              <a:rPr lang="en-GB" b="1" dirty="0" smtClean="0"/>
              <a:t> February</a:t>
            </a:r>
          </a:p>
          <a:p>
            <a:endParaRPr lang="en-GB" dirty="0"/>
          </a:p>
          <a:p>
            <a:endParaRPr lang="en-GB" dirty="0"/>
          </a:p>
        </p:txBody>
      </p:sp>
    </p:spTree>
    <p:extLst>
      <p:ext uri="{BB962C8B-B14F-4D97-AF65-F5344CB8AC3E}">
        <p14:creationId xmlns:p14="http://schemas.microsoft.com/office/powerpoint/2010/main" val="309565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GB" dirty="0" smtClean="0"/>
              <a:t>Questions?</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a:p>
        </p:txBody>
      </p:sp>
    </p:spTree>
    <p:extLst>
      <p:ext uri="{BB962C8B-B14F-4D97-AF65-F5344CB8AC3E}">
        <p14:creationId xmlns:p14="http://schemas.microsoft.com/office/powerpoint/2010/main" val="234642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Placement Options </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274054277"/>
              </p:ext>
            </p:extLst>
          </p:nvPr>
        </p:nvGraphicFramePr>
        <p:xfrm>
          <a:off x="1563688" y="1772816"/>
          <a:ext cx="6016625" cy="3960440"/>
        </p:xfrm>
        <a:graphic>
          <a:graphicData uri="http://schemas.openxmlformats.org/presentationml/2006/ole">
            <mc:AlternateContent xmlns:mc="http://schemas.openxmlformats.org/markup-compatibility/2006">
              <mc:Choice xmlns:v="urn:schemas-microsoft-com:vml" Requires="v">
                <p:oleObj spid="_x0000_s1036" name="Document" r:id="rId4" imgW="9903888" imgH="6689343" progId="Word.Document.12">
                  <p:embed/>
                </p:oleObj>
              </mc:Choice>
              <mc:Fallback>
                <p:oleObj name="Document" r:id="rId4" imgW="9903888" imgH="6689343" progId="Word.Document.12">
                  <p:embed/>
                  <p:pic>
                    <p:nvPicPr>
                      <p:cNvPr id="0" name=""/>
                      <p:cNvPicPr/>
                      <p:nvPr/>
                    </p:nvPicPr>
                    <p:blipFill>
                      <a:blip r:embed="rId5"/>
                      <a:stretch>
                        <a:fillRect/>
                      </a:stretch>
                    </p:blipFill>
                    <p:spPr>
                      <a:xfrm>
                        <a:off x="1563688" y="1772816"/>
                        <a:ext cx="6016625" cy="3960440"/>
                      </a:xfrm>
                      <a:prstGeom prst="rect">
                        <a:avLst/>
                      </a:prstGeom>
                    </p:spPr>
                  </p:pic>
                </p:oleObj>
              </mc:Fallback>
            </mc:AlternateContent>
          </a:graphicData>
        </a:graphic>
      </p:graphicFrame>
    </p:spTree>
    <p:extLst>
      <p:ext uri="{BB962C8B-B14F-4D97-AF65-F5344CB8AC3E}">
        <p14:creationId xmlns:p14="http://schemas.microsoft.com/office/powerpoint/2010/main" val="2882054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First year upwards - Insight Days…</a:t>
            </a:r>
            <a:endParaRPr lang="en-GB" dirty="0"/>
          </a:p>
        </p:txBody>
      </p:sp>
      <p:sp>
        <p:nvSpPr>
          <p:cNvPr id="3" name="Content Placeholder 2"/>
          <p:cNvSpPr>
            <a:spLocks noGrp="1"/>
          </p:cNvSpPr>
          <p:nvPr>
            <p:ph idx="1"/>
          </p:nvPr>
        </p:nvSpPr>
        <p:spPr>
          <a:solidFill>
            <a:schemeClr val="accent2">
              <a:lumMod val="20000"/>
              <a:lumOff val="80000"/>
            </a:schemeClr>
          </a:solidFill>
        </p:spPr>
        <p:txBody>
          <a:bodyPr>
            <a:normAutofit lnSpcReduction="10000"/>
          </a:bodyPr>
          <a:lstStyle/>
          <a:p>
            <a:r>
              <a:rPr lang="en-GB" dirty="0" smtClean="0">
                <a:solidFill>
                  <a:srgbClr val="FF0000"/>
                </a:solidFill>
              </a:rPr>
              <a:t>Insight </a:t>
            </a:r>
            <a:r>
              <a:rPr lang="en-GB" dirty="0">
                <a:solidFill>
                  <a:srgbClr val="FF0000"/>
                </a:solidFill>
              </a:rPr>
              <a:t>days </a:t>
            </a:r>
            <a:r>
              <a:rPr lang="en-GB" sz="2400" dirty="0"/>
              <a:t>tend to be for 1-5 days, usually around Easter time, to give first year undergraduate students an insight into the company and the work it does. They are interesting and enjoyable, consisting of team challenges and some mentoring. It is a great way to see whether a firm or industry is a good fit </a:t>
            </a:r>
            <a:r>
              <a:rPr lang="en-GB" sz="2400" dirty="0" smtClean="0"/>
              <a:t>for you.</a:t>
            </a:r>
          </a:p>
          <a:p>
            <a:r>
              <a:rPr lang="en-GB" sz="2400" dirty="0" err="1" smtClean="0"/>
              <a:t>Pwc</a:t>
            </a:r>
            <a:r>
              <a:rPr lang="en-GB" sz="2400" dirty="0" smtClean="0"/>
              <a:t>, Lloyds Banking Group, RBS</a:t>
            </a:r>
          </a:p>
          <a:p>
            <a:r>
              <a:rPr lang="en-GB" sz="2400" dirty="0" smtClean="0"/>
              <a:t>BP, Wood Group, Centrica, </a:t>
            </a:r>
            <a:r>
              <a:rPr lang="en-GB" sz="2400" dirty="0" err="1" smtClean="0"/>
              <a:t>amec</a:t>
            </a:r>
            <a:r>
              <a:rPr lang="en-GB" sz="2400" dirty="0" smtClean="0"/>
              <a:t> foster wheeler, Rolls Royce</a:t>
            </a:r>
          </a:p>
          <a:p>
            <a:r>
              <a:rPr lang="en-GB" sz="2400" dirty="0" smtClean="0"/>
              <a:t>BNP Paribas, Pinsent Masons, Cushman &amp; Wakefield, Cummins, 3M</a:t>
            </a:r>
          </a:p>
          <a:p>
            <a:r>
              <a:rPr lang="en-GB" sz="2400" dirty="0" smtClean="0"/>
              <a:t>Walt Disney World Resort, Tom Cody Design</a:t>
            </a:r>
          </a:p>
          <a:p>
            <a:endParaRPr lang="en-GB" sz="2400" dirty="0"/>
          </a:p>
        </p:txBody>
      </p:sp>
    </p:spTree>
    <p:extLst>
      <p:ext uri="{BB962C8B-B14F-4D97-AF65-F5344CB8AC3E}">
        <p14:creationId xmlns:p14="http://schemas.microsoft.com/office/powerpoint/2010/main" val="261024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companies?.....</a:t>
            </a:r>
            <a:endParaRPr lang="en-GB" dirty="0"/>
          </a:p>
        </p:txBody>
      </p:sp>
      <p:sp>
        <p:nvSpPr>
          <p:cNvPr id="3" name="Content Placeholder 2"/>
          <p:cNvSpPr>
            <a:spLocks noGrp="1"/>
          </p:cNvSpPr>
          <p:nvPr>
            <p:ph idx="1"/>
          </p:nvPr>
        </p:nvSpPr>
        <p:spPr>
          <a:solidFill>
            <a:schemeClr val="accent2">
              <a:lumMod val="20000"/>
              <a:lumOff val="80000"/>
            </a:schemeClr>
          </a:solidFill>
        </p:spPr>
        <p:txBody>
          <a:bodyPr/>
          <a:lstStyle/>
          <a:p>
            <a:r>
              <a:rPr lang="en-GB" sz="3600" b="1" dirty="0" smtClean="0"/>
              <a:t>PWC</a:t>
            </a:r>
          </a:p>
          <a:p>
            <a:r>
              <a:rPr lang="en-GB" sz="2800" b="1" dirty="0" smtClean="0"/>
              <a:t>Tech Academy-</a:t>
            </a:r>
            <a:r>
              <a:rPr lang="en-GB" sz="2800" dirty="0"/>
              <a:t> </a:t>
            </a:r>
            <a:r>
              <a:rPr lang="en-GB" sz="1800" dirty="0" smtClean="0"/>
              <a:t>If you have a passion for technology, why not consider our </a:t>
            </a:r>
            <a:r>
              <a:rPr lang="en-GB" sz="1800" b="1" dirty="0" smtClean="0"/>
              <a:t>Tech Academy</a:t>
            </a:r>
            <a:r>
              <a:rPr lang="en-GB" sz="1800" dirty="0" smtClean="0"/>
              <a:t>. This programme is </a:t>
            </a:r>
            <a:r>
              <a:rPr lang="en-GB" sz="1800" b="1" dirty="0" smtClean="0"/>
              <a:t>open to undergraduates in all year groups</a:t>
            </a:r>
            <a:r>
              <a:rPr lang="en-GB" sz="1800" dirty="0" smtClean="0"/>
              <a:t>. The Tech Academy offers a unique opportunity </a:t>
            </a:r>
            <a:r>
              <a:rPr lang="en-GB" sz="1800" b="1" dirty="0" smtClean="0"/>
              <a:t>to spend a week with our Technology teams in our London offices. </a:t>
            </a:r>
            <a:r>
              <a:rPr lang="en-GB" sz="1800" dirty="0" smtClean="0"/>
              <a:t>You’ll experience life at PwC from the perspective of our senior leadership and our graduate trainees. Impress us during the week and, following a final interview, you could well earn a place on one of our summer internships, work placements or graduate roles for the following year.</a:t>
            </a:r>
            <a:endParaRPr lang="en-GB" sz="1800" b="1" dirty="0" smtClean="0"/>
          </a:p>
          <a:p>
            <a:r>
              <a:rPr lang="en-GB" sz="2800" b="1" dirty="0"/>
              <a:t>Women in Business</a:t>
            </a:r>
            <a:r>
              <a:rPr lang="en-GB" sz="2800" dirty="0"/>
              <a:t>– 1st and penultimate years, 1 week </a:t>
            </a:r>
            <a:r>
              <a:rPr lang="en-GB" sz="2800" dirty="0" smtClean="0"/>
              <a:t>shadowing programme</a:t>
            </a:r>
            <a:endParaRPr lang="en-GB" sz="2800" dirty="0"/>
          </a:p>
          <a:p>
            <a:pPr marL="0" indent="0">
              <a:buNone/>
            </a:pPr>
            <a:endParaRPr lang="en-GB" dirty="0"/>
          </a:p>
        </p:txBody>
      </p:sp>
    </p:spTree>
    <p:extLst>
      <p:ext uri="{BB962C8B-B14F-4D97-AF65-F5344CB8AC3E}">
        <p14:creationId xmlns:p14="http://schemas.microsoft.com/office/powerpoint/2010/main" val="396313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Morgan Stanley - </a:t>
            </a:r>
            <a:r>
              <a:rPr lang="en-GB" b="1" dirty="0" smtClean="0"/>
              <a:t>Spring Insight</a:t>
            </a:r>
            <a:endParaRPr lang="en-GB" b="1" dirty="0"/>
          </a:p>
        </p:txBody>
      </p:sp>
      <p:sp>
        <p:nvSpPr>
          <p:cNvPr id="3" name="Content Placeholder 2"/>
          <p:cNvSpPr>
            <a:spLocks noGrp="1"/>
          </p:cNvSpPr>
          <p:nvPr>
            <p:ph idx="1"/>
          </p:nvPr>
        </p:nvSpPr>
        <p:spPr>
          <a:solidFill>
            <a:schemeClr val="accent5">
              <a:lumMod val="20000"/>
              <a:lumOff val="80000"/>
            </a:schemeClr>
          </a:solidFill>
        </p:spPr>
        <p:txBody>
          <a:bodyPr>
            <a:normAutofit/>
          </a:bodyPr>
          <a:lstStyle/>
          <a:p>
            <a:r>
              <a:rPr lang="en-GB" dirty="0"/>
              <a:t>Th</a:t>
            </a:r>
            <a:r>
              <a:rPr lang="en-GB" b="1" dirty="0"/>
              <a:t>e week-long Spring Insight Rotational Programme </a:t>
            </a:r>
            <a:r>
              <a:rPr lang="en-GB" dirty="0"/>
              <a:t>takes place in London, </a:t>
            </a:r>
            <a:r>
              <a:rPr lang="en-GB" dirty="0" smtClean="0"/>
              <a:t>beginning in </a:t>
            </a:r>
            <a:r>
              <a:rPr lang="en-GB" dirty="0"/>
              <a:t>late March or early April each year. The Programme will give you an overview of a number of divisions </a:t>
            </a:r>
            <a:r>
              <a:rPr lang="en-GB" dirty="0" smtClean="0"/>
              <a:t>including:</a:t>
            </a:r>
            <a:endParaRPr lang="en-GB" dirty="0"/>
          </a:p>
          <a:p>
            <a:r>
              <a:rPr lang="en-GB" dirty="0"/>
              <a:t>Investment Banking (IBD), Global Capital Markets (GCM), Sales &amp; Trading, Research and Real Estate Investing.</a:t>
            </a:r>
            <a:endParaRPr lang="en-GB" dirty="0" smtClean="0"/>
          </a:p>
          <a:p>
            <a:pPr marL="0" indent="0">
              <a:buNone/>
            </a:pPr>
            <a:endParaRPr lang="en-GB" dirty="0"/>
          </a:p>
        </p:txBody>
      </p:sp>
    </p:spTree>
    <p:extLst>
      <p:ext uri="{BB962C8B-B14F-4D97-AF65-F5344CB8AC3E}">
        <p14:creationId xmlns:p14="http://schemas.microsoft.com/office/powerpoint/2010/main" val="97500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b="1" dirty="0" smtClean="0"/>
              <a:t>JP Morgan</a:t>
            </a:r>
            <a:endParaRPr lang="en-GB" b="1" dirty="0"/>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r>
              <a:rPr lang="en-GB" u="sng" dirty="0">
                <a:hlinkClick r:id="rId2"/>
              </a:rPr>
              <a:t>Spring Week in Technology</a:t>
            </a:r>
            <a:r>
              <a:rPr lang="en-GB" dirty="0"/>
              <a:t> – usually for those with two years of study left, so second years in Scotland. It’s a week long programme run in both Glasgow and Bournemouth and gives an intro to technology within the firm. Applications open and </a:t>
            </a:r>
            <a:r>
              <a:rPr lang="en-GB" b="1" dirty="0"/>
              <a:t>close on Jan 31</a:t>
            </a:r>
            <a:r>
              <a:rPr lang="en-GB" b="1" baseline="30000" dirty="0"/>
              <a:t>st</a:t>
            </a:r>
            <a:r>
              <a:rPr lang="en-GB" dirty="0"/>
              <a:t>.</a:t>
            </a:r>
          </a:p>
          <a:p>
            <a:endParaRPr lang="en-GB" dirty="0"/>
          </a:p>
        </p:txBody>
      </p:sp>
    </p:spTree>
    <p:extLst>
      <p:ext uri="{BB962C8B-B14F-4D97-AF65-F5344CB8AC3E}">
        <p14:creationId xmlns:p14="http://schemas.microsoft.com/office/powerpoint/2010/main" val="224508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RBS</a:t>
            </a:r>
            <a:endParaRPr lang="en-GB" sz="5400" dirty="0"/>
          </a:p>
        </p:txBody>
      </p:sp>
      <p:sp>
        <p:nvSpPr>
          <p:cNvPr id="3" name="Content Placeholder 2"/>
          <p:cNvSpPr>
            <a:spLocks noGrp="1"/>
          </p:cNvSpPr>
          <p:nvPr>
            <p:ph idx="1"/>
          </p:nvPr>
        </p:nvSpPr>
        <p:spPr>
          <a:solidFill>
            <a:schemeClr val="tx2">
              <a:lumMod val="20000"/>
              <a:lumOff val="80000"/>
            </a:schemeClr>
          </a:solidFill>
        </p:spPr>
        <p:txBody>
          <a:bodyPr>
            <a:normAutofit fontScale="85000" lnSpcReduction="20000"/>
          </a:bodyPr>
          <a:lstStyle/>
          <a:p>
            <a:r>
              <a:rPr lang="en-GB" b="1" dirty="0"/>
              <a:t>Spring Week    </a:t>
            </a:r>
            <a:r>
              <a:rPr lang="en-GB" dirty="0">
                <a:hlinkClick r:id="rId2"/>
              </a:rPr>
              <a:t>https://www.rbsearlycareers.com</a:t>
            </a:r>
            <a:r>
              <a:rPr lang="en-GB" dirty="0" smtClean="0">
                <a:hlinkClick r:id="rId2"/>
              </a:rPr>
              <a:t>/</a:t>
            </a:r>
            <a:endParaRPr lang="en-GB" dirty="0" smtClean="0"/>
          </a:p>
          <a:p>
            <a:r>
              <a:rPr lang="en-GB" b="1" dirty="0" smtClean="0"/>
              <a:t>Female Leaders </a:t>
            </a:r>
            <a:r>
              <a:rPr lang="en-GB" b="1" dirty="0"/>
              <a:t>Insight Week </a:t>
            </a:r>
            <a:r>
              <a:rPr lang="en-GB" dirty="0"/>
              <a:t>http://yourpassionyourpotential.rbs.com/pages/internships-female-leaders-insight</a:t>
            </a:r>
            <a:endParaRPr lang="en-GB" dirty="0" smtClean="0"/>
          </a:p>
          <a:p>
            <a:r>
              <a:rPr lang="en-GB" dirty="0" smtClean="0"/>
              <a:t>you’ll </a:t>
            </a:r>
            <a:r>
              <a:rPr lang="en-GB" dirty="0"/>
              <a:t>get an excellent insight into career options within RBS</a:t>
            </a:r>
            <a:r>
              <a:rPr lang="en-GB" dirty="0" smtClean="0"/>
              <a:t>. Over </a:t>
            </a:r>
            <a:r>
              <a:rPr lang="en-GB" dirty="0"/>
              <a:t>the week-long programme you’ll get the chance to shadow our current graduates, network with senior executives and wider bank colleagues, participate in personal development sessions and attend speaker sessions. Impress us in your final assessment tasks </a:t>
            </a:r>
            <a:r>
              <a:rPr lang="en-GB" dirty="0">
                <a:solidFill>
                  <a:schemeClr val="tx2">
                    <a:lumMod val="60000"/>
                    <a:lumOff val="40000"/>
                  </a:schemeClr>
                </a:solidFill>
              </a:rPr>
              <a:t>and you could secure a place on our internship programme for the following summer. </a:t>
            </a:r>
            <a:endParaRPr lang="en-GB" dirty="0"/>
          </a:p>
          <a:p>
            <a:endParaRPr lang="en-GB" dirty="0"/>
          </a:p>
        </p:txBody>
      </p:sp>
    </p:spTree>
    <p:extLst>
      <p:ext uri="{BB962C8B-B14F-4D97-AF65-F5344CB8AC3E}">
        <p14:creationId xmlns:p14="http://schemas.microsoft.com/office/powerpoint/2010/main" val="341945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Consider Volunteering</a:t>
            </a:r>
            <a:endParaRPr lang="en-GB" b="1" dirty="0"/>
          </a:p>
        </p:txBody>
      </p:sp>
      <p:sp>
        <p:nvSpPr>
          <p:cNvPr id="3" name="Content Placeholder 2"/>
          <p:cNvSpPr>
            <a:spLocks noGrp="1"/>
          </p:cNvSpPr>
          <p:nvPr>
            <p:ph idx="1"/>
          </p:nvPr>
        </p:nvSpPr>
        <p:spPr>
          <a:solidFill>
            <a:schemeClr val="accent3">
              <a:lumMod val="20000"/>
              <a:lumOff val="80000"/>
            </a:schemeClr>
          </a:solidFill>
        </p:spPr>
        <p:txBody>
          <a:bodyPr/>
          <a:lstStyle/>
          <a:p>
            <a:r>
              <a:rPr lang="en-GB" dirty="0" smtClean="0"/>
              <a:t>Call in to </a:t>
            </a:r>
            <a:r>
              <a:rPr lang="en-GB" b="1" dirty="0" smtClean="0"/>
              <a:t>ENSA </a:t>
            </a:r>
            <a:r>
              <a:rPr lang="en-GB" b="1" dirty="0" err="1" smtClean="0"/>
              <a:t>Vbase</a:t>
            </a:r>
            <a:r>
              <a:rPr lang="en-GB" b="1" dirty="0" smtClean="0"/>
              <a:t> </a:t>
            </a:r>
            <a:r>
              <a:rPr lang="en-GB" dirty="0" smtClean="0"/>
              <a:t>opposite the Student Hub </a:t>
            </a:r>
          </a:p>
          <a:p>
            <a:r>
              <a:rPr lang="en-GB" dirty="0" smtClean="0"/>
              <a:t>Also search on websites for opportunities </a:t>
            </a:r>
            <a:r>
              <a:rPr lang="en-GB" dirty="0" err="1" smtClean="0"/>
              <a:t>eg</a:t>
            </a:r>
            <a:r>
              <a:rPr lang="en-GB" dirty="0" smtClean="0"/>
              <a:t>:</a:t>
            </a:r>
          </a:p>
          <a:p>
            <a:r>
              <a:rPr lang="en-GB" dirty="0" smtClean="0"/>
              <a:t>Napier Careers website</a:t>
            </a:r>
            <a:endParaRPr lang="en-GB" dirty="0"/>
          </a:p>
          <a:p>
            <a:r>
              <a:rPr lang="en-GB" dirty="0" smtClean="0"/>
              <a:t>Prospects website </a:t>
            </a:r>
          </a:p>
          <a:p>
            <a:endParaRPr lang="en-GB" dirty="0"/>
          </a:p>
          <a:p>
            <a:r>
              <a:rPr lang="en-GB" dirty="0"/>
              <a:t>a</a:t>
            </a:r>
            <a:r>
              <a:rPr lang="en-GB" dirty="0" smtClean="0"/>
              <a:t>dd to your CV to make it stand out</a:t>
            </a:r>
            <a:endParaRPr lang="en-GB" dirty="0"/>
          </a:p>
        </p:txBody>
      </p:sp>
    </p:spTree>
    <p:extLst>
      <p:ext uri="{BB962C8B-B14F-4D97-AF65-F5344CB8AC3E}">
        <p14:creationId xmlns:p14="http://schemas.microsoft.com/office/powerpoint/2010/main" val="146885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Moodle </a:t>
            </a:r>
            <a:r>
              <a:rPr lang="en-GB" b="1" dirty="0" smtClean="0">
                <a:solidFill>
                  <a:srgbClr val="FF0000"/>
                </a:solidFill>
              </a:rPr>
              <a:t>Work </a:t>
            </a:r>
            <a:r>
              <a:rPr lang="en-GB" b="1" dirty="0">
                <a:solidFill>
                  <a:srgbClr val="FF0000"/>
                </a:solidFill>
              </a:rPr>
              <a:t>P</a:t>
            </a:r>
            <a:r>
              <a:rPr lang="en-GB" b="1" dirty="0" smtClean="0">
                <a:solidFill>
                  <a:srgbClr val="FF0000"/>
                </a:solidFill>
              </a:rPr>
              <a:t>lacement SOC</a:t>
            </a:r>
            <a:endParaRPr lang="en-GB" b="1" dirty="0">
              <a:solidFill>
                <a:srgbClr val="FF0000"/>
              </a:solidFill>
            </a:endParaRPr>
          </a:p>
        </p:txBody>
      </p:sp>
      <p:pic>
        <p:nvPicPr>
          <p:cNvPr id="4098" name="Picture 2" descr="\\Napier-mail.napier.ac.uk\staff\School of Computing\Departmental Data\schcomp\socoffice\Graduate Employability Project\Marketing\Moodle Hom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9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816</Words>
  <Application>Microsoft Office PowerPoint</Application>
  <PresentationFormat>On-screen Show (4:3)</PresentationFormat>
  <Paragraphs>99</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Placements  in Computing  &amp; Engineering &amp; the Built Environment</vt:lpstr>
      <vt:lpstr>My Placement Options </vt:lpstr>
      <vt:lpstr>First year upwards - Insight Days…</vt:lpstr>
      <vt:lpstr>Which companies?.....</vt:lpstr>
      <vt:lpstr>Morgan Stanley - Spring Insight</vt:lpstr>
      <vt:lpstr>JP Morgan</vt:lpstr>
      <vt:lpstr>RBS</vt:lpstr>
      <vt:lpstr>Consider Volunteering</vt:lpstr>
      <vt:lpstr>Moodle Work Placement SOC</vt:lpstr>
      <vt:lpstr>Placement Information</vt:lpstr>
      <vt:lpstr> A few good websites….</vt:lpstr>
      <vt:lpstr>Why start thinking about  work experience now?</vt:lpstr>
      <vt:lpstr>What do I need to apply?</vt:lpstr>
      <vt:lpstr>Placement Office C91</vt:lpstr>
      <vt:lpstr>Careers at Edinburgh Napier</vt:lpstr>
      <vt:lpstr>Saltire summer placements</vt:lpstr>
      <vt:lpstr>CareerWise Placements</vt:lpstr>
      <vt:lpstr>Questions?</vt:lpstr>
    </vt:vector>
  </TitlesOfParts>
  <Company>Edinburgh Napier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experience opportunities for Year 1 students</dc:title>
  <dc:creator>Ronaldson, Maureen</dc:creator>
  <cp:lastModifiedBy>Ratcliffe, Debbie</cp:lastModifiedBy>
  <cp:revision>22</cp:revision>
  <cp:lastPrinted>2016-01-26T16:35:16Z</cp:lastPrinted>
  <dcterms:created xsi:type="dcterms:W3CDTF">2015-10-16T14:04:46Z</dcterms:created>
  <dcterms:modified xsi:type="dcterms:W3CDTF">2016-02-03T10:17:28Z</dcterms:modified>
</cp:coreProperties>
</file>